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Freeform 1"/>
          <p:cNvSpPr/>
          <p:nvPr/>
        </p:nvSpPr>
        <p:spPr>
          <a:xfrm>
            <a:off x="3352647" y="0"/>
            <a:ext cx="5486400" cy="5029200"/>
          </a:xfrm>
          <a:custGeom>
            <a:avLst/>
            <a:gdLst/>
            <a:ahLst/>
            <a:cxnLst/>
            <a:rect l="l" t="t" r="r" b="b"/>
            <a:pathLst>
              <a:path w="5486400" h="5029200">
                <a:moveTo>
                  <a:pt x="2377440" y="0"/>
                </a:moveTo>
                <a:lnTo>
                  <a:pt x="3108960" y="0"/>
                </a:lnTo>
                <a:lnTo>
                  <a:pt x="5486400" y="5029200"/>
                </a:lnTo>
                <a:lnTo>
                  <a:pt x="0" y="5029200"/>
                </a:lnTo>
                <a:lnTo>
                  <a:pt x="2377440" y="0"/>
                </a:lnTo>
                <a:close/>
              </a:path>
            </a:pathLst>
          </a:custGeom>
          <a:ln>
            <a:noFill/>
          </a:ln>
          <a:solidFill>
            <a:srgbClr val="B7791F">
              <a:alpha val="18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Freeform 2"/>
          <p:cNvSpPr/>
          <p:nvPr/>
        </p:nvSpPr>
        <p:spPr>
          <a:xfrm>
            <a:off x="2438247" y="0"/>
            <a:ext cx="7315200" cy="5943600"/>
          </a:xfrm>
          <a:custGeom>
            <a:avLst/>
            <a:gdLst/>
            <a:ahLst/>
            <a:cxnLst/>
            <a:rect l="l" t="t" r="r" b="b"/>
            <a:pathLst>
              <a:path w="7315200" h="5943600">
                <a:moveTo>
                  <a:pt x="3108960" y="0"/>
                </a:moveTo>
                <a:lnTo>
                  <a:pt x="4206240" y="0"/>
                </a:lnTo>
                <a:lnTo>
                  <a:pt x="7315200" y="5943600"/>
                </a:lnTo>
                <a:lnTo>
                  <a:pt x="0" y="5943600"/>
                </a:lnTo>
                <a:lnTo>
                  <a:pt x="3108960" y="0"/>
                </a:lnTo>
                <a:close/>
              </a:path>
            </a:pathLst>
          </a:custGeom>
          <a:ln>
            <a:noFill/>
          </a:ln>
          <a:solidFill>
            <a:srgbClr val="B7791F">
              <a:alpha val="8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286000" y="1645920"/>
            <a:ext cx="758952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  <a:latin typeface="Noto Serif CJK SC"/>
              </a:defRPr>
              <a:lnSpc>
                <a:spcPct val="160000"/>
              </a:lnSpc>
            </a:pPr>
            <a:r>
              <a:t>创新力的真相</a:t>
            </a:r>
          </a:p>
        </p:txBody>
      </p:sp>
      <p:sp>
        <p:nvSpPr>
          <p:cNvPr id="5" name="Rectangle 4"/>
          <p:cNvSpPr/>
          <p:nvPr/>
        </p:nvSpPr>
        <p:spPr>
          <a:xfrm>
            <a:off x="3931920" y="2834640"/>
            <a:ext cx="4297680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0" y="3108960"/>
            <a:ext cx="758952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100" b="0">
                <a:solidFill>
                  <a:srgbClr val="FFFFFF"/>
                </a:solidFill>
                <a:latin typeface="Noto Sans CJK SC"/>
              </a:defRPr>
              <a:lnSpc>
                <a:spcPct val="160000"/>
              </a:lnSpc>
            </a:pPr>
            <a:r>
              <a:t>从认知科学角度，一层一层拆解普通人的创新力从哪里来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0" y="5943600"/>
            <a:ext cx="57607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Noto Sans CJK SC"/>
              </a:defRPr>
              <a:lnSpc>
                <a:spcPct val="160000"/>
              </a:lnSpc>
            </a:pPr>
            <a:r>
              <a:t>立大志 · 给高收入高净值家庭的教育洞察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731520" y="1097280"/>
            <a:ext cx="182880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上篇回顾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00200"/>
            <a:ext cx="43891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90000"/>
              </a:lnSpc>
            </a:pPr>
            <a:r>
              <a:t>❌ 创新力不是天生的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90000"/>
              </a:lnSpc>
            </a:pPr>
            <a:r>
              <a:t>❌ 创新力不是胡思乱想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90000"/>
              </a:lnSpc>
            </a:pPr>
            <a:r>
              <a:t>❌ 创新力不是靠上课训练出来的</a:t>
            </a:r>
          </a:p>
        </p:txBody>
      </p:sp>
      <p:sp>
        <p:nvSpPr>
          <p:cNvPr id="4" name="Rectangle 3"/>
          <p:cNvSpPr/>
          <p:nvPr/>
        </p:nvSpPr>
        <p:spPr>
          <a:xfrm>
            <a:off x="5577840" y="1097280"/>
            <a:ext cx="25603" cy="3657600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035040" y="1097280"/>
            <a:ext cx="237744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本篇核心命题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35040" y="1737360"/>
            <a:ext cx="5029200" cy="22860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45000"/>
              </a:lnSpc>
            </a:pPr>
            <a:r>
              <a:t>普通人的创新力，</a:t>
            </a:r>
            <a:br/>
            <a:r>
              <a:t>不来自于"灵光一现"，</a:t>
            </a:r>
            <a:br/>
            <a:r>
              <a:t>而来自于在一个方向上</a:t>
            </a:r>
            <a:br/>
            <a:r>
              <a:t>长期刻意进步后的自然溢出</a:t>
            </a:r>
          </a:p>
        </p:txBody>
      </p:sp>
      <p:sp>
        <p:nvSpPr>
          <p:cNvPr id="7" name="Rectangle 6"/>
          <p:cNvSpPr/>
          <p:nvPr/>
        </p:nvSpPr>
        <p:spPr>
          <a:xfrm>
            <a:off x="6035040" y="4114800"/>
            <a:ext cx="4572000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035040" y="4297680"/>
            <a:ext cx="50292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000" b="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从认知科学和学习理论的角度，一层一层往里看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91440"/>
            <a:ext cx="1371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1">
                <a:solidFill>
                  <a:srgbClr val="1D4ED8"/>
                </a:solidFill>
                <a:latin typeface="Noto Sans CJK SC"/>
              </a:defRPr>
              <a:lnSpc>
                <a:spcPct val="160000"/>
              </a:lnSpc>
            </a:pPr>
            <a:r>
              <a:t>第一层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创新力，是提出高质量问题的能力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6012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"所有的创新，都始于一个别人没问过的问题"</a:t>
            </a:r>
          </a:p>
        </p:txBody>
      </p:sp>
      <p:sp>
        <p:nvSpPr>
          <p:cNvPr id="5" name="Rectangle 4"/>
          <p:cNvSpPr/>
          <p:nvPr/>
        </p:nvSpPr>
        <p:spPr>
          <a:xfrm>
            <a:off x="5943600" y="1554480"/>
            <a:ext cx="25603" cy="3017520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1554480"/>
            <a:ext cx="2194560" cy="320040"/>
          </a:xfrm>
          <a:prstGeom prst="rect">
            <a:avLst/>
          </a:prstGeom>
          <a:ln>
            <a:noFill/>
          </a:ln>
          <a:solidFill>
            <a:srgbClr val="1d4ed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解答能力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011680"/>
            <a:ext cx="47548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▸ 解决已知的问题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▸ 有标准答案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▸ 可以被训练</a:t>
            </a:r>
          </a:p>
        </p:txBody>
      </p:sp>
      <p:sp>
        <p:nvSpPr>
          <p:cNvPr id="8" name="Rectangle 7"/>
          <p:cNvSpPr/>
          <p:nvPr/>
        </p:nvSpPr>
        <p:spPr>
          <a:xfrm>
            <a:off x="6217920" y="1554480"/>
            <a:ext cx="219456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提问能力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0" y="2011680"/>
            <a:ext cx="47548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▸ 解决未知的问题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▸ 没有现成答案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▸ 需要深度钻研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520" y="4114800"/>
            <a:ext cx="10728655" cy="210312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31520" y="4114800"/>
            <a:ext cx="36576" cy="2103120"/>
          </a:xfrm>
          <a:prstGeom prst="rect">
            <a:avLst/>
          </a:prstGeom>
          <a:ln>
            <a:noFill/>
          </a:ln>
          <a:solidFill>
            <a:srgbClr val="1d4ed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188720" y="4206240"/>
            <a:ext cx="9814255" cy="19202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000" b="0">
                <a:solidFill>
                  <a:srgbClr val="1E293B"/>
                </a:solidFill>
                <a:latin typeface="Noto Sans CJK SC"/>
              </a:defRPr>
              <a:lnSpc>
                <a:spcPct val="150000"/>
              </a:lnSpc>
            </a:pPr>
            <a:r>
              <a:t>爱因斯坦"追光" → 相对论  |  乔布斯"手机能不能更简洁更美" → iPhone</a:t>
            </a:r>
            <a:br/>
            <a:r>
              <a:t>未知，才是创新的疆域。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91440"/>
            <a:ext cx="1371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1">
                <a:solidFill>
                  <a:srgbClr val="1D4ED8"/>
                </a:solidFill>
                <a:latin typeface="Noto Sans CJK SC"/>
              </a:defRPr>
              <a:lnSpc>
                <a:spcPct val="160000"/>
              </a:lnSpc>
            </a:pPr>
            <a:r>
              <a:t>第二层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4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为什么高质量的问题只能来自</a:t>
            </a:r>
            <a:br/>
            <a:r>
              <a:t>"同一个方向上的刻意进步"？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463040"/>
            <a:ext cx="2377440" cy="320040"/>
          </a:xfrm>
          <a:prstGeom prst="rect">
            <a:avLst/>
          </a:prstGeom>
          <a:ln>
            <a:noFill/>
          </a:ln>
          <a:solidFill>
            <a:srgbClr val="94a3b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Noto Sans CJK SC"/>
              </a:defRPr>
            </a:pPr>
            <a:r>
              <a:t>门外汉的问题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965960"/>
            <a:ext cx="41148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000" b="0">
                <a:solidFill>
                  <a:srgbClr val="B42318"/>
                </a:solidFill>
                <a:latin typeface="Noto Sans CJK SC"/>
              </a:defRPr>
              <a:lnSpc>
                <a:spcPct val="160000"/>
              </a:lnSpc>
            </a:pPr>
            <a:r>
              <a:t>很大、很空、很泛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560320"/>
            <a:ext cx="41148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94A3B8"/>
                </a:solidFill>
                <a:latin typeface="Noto Sans CJK SC"/>
              </a:defRPr>
              <a:lnSpc>
                <a:spcPct val="160000"/>
              </a:lnSpc>
            </a:pPr>
            <a:r>
              <a:t>"这个行业未来会怎么发展？"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0" y="1280160"/>
            <a:ext cx="3108960" cy="320040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FFFFFF"/>
                </a:solidFill>
                <a:latin typeface="Noto Sans CJK SC"/>
              </a:defRPr>
            </a:pPr>
            <a:r>
              <a:t>深耕十年的问题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783080"/>
            <a:ext cx="45720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600" b="1">
                <a:solidFill>
                  <a:srgbClr val="13795B"/>
                </a:solidFill>
                <a:latin typeface="Noto Serif CJK SC"/>
              </a:defRPr>
              <a:lnSpc>
                <a:spcPct val="160000"/>
              </a:lnSpc>
            </a:pPr>
            <a:r>
              <a:t>很小、很准、很狠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560320"/>
            <a:ext cx="45720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"如果供应链这个环节被颠覆，</a:t>
            </a:r>
            <a:br/>
            <a:r>
              <a:t>整个产业链会发生什么变化？"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393192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"创新的本质，就是在够深的地方，问出够准的问题"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754880"/>
            <a:ext cx="10728655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600" b="0">
                <a:solidFill>
                  <a:srgbClr val="94A3B8"/>
                </a:solidFill>
                <a:latin typeface="Noto Sans CJK SC"/>
              </a:defRPr>
              <a:lnSpc>
                <a:spcPct val="160000"/>
              </a:lnSpc>
            </a:pPr>
            <a:r>
              <a:t>※ 天才的灵光乍现不适合普通人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91440"/>
            <a:ext cx="1371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1">
                <a:solidFill>
                  <a:srgbClr val="1D4ED8"/>
                </a:solidFill>
                <a:latin typeface="Noto Sans CJK SC"/>
              </a:defRPr>
              <a:lnSpc>
                <a:spcPct val="160000"/>
              </a:lnSpc>
            </a:pPr>
            <a:r>
              <a:t>第三层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刻意进步和重复劳动的区别是什么？</a:t>
            </a:r>
          </a:p>
        </p:txBody>
      </p:sp>
      <p:sp>
        <p:nvSpPr>
          <p:cNvPr id="4" name="Rectangle 3"/>
          <p:cNvSpPr/>
          <p:nvPr/>
        </p:nvSpPr>
        <p:spPr>
          <a:xfrm>
            <a:off x="5943600" y="1188720"/>
            <a:ext cx="25603" cy="3657600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188720"/>
            <a:ext cx="292608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重复劳动（99%的人）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691640"/>
            <a:ext cx="475488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今天做一遍，明天做一遍，后天做一遍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做完没有"长"什么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本质是"复读"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371600" y="3566160"/>
            <a:ext cx="3200400" cy="182880"/>
          </a:xfrm>
          <a:prstGeom prst="rightArrow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371600" y="384048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400" b="0">
                <a:solidFill>
                  <a:srgbClr val="B42318"/>
                </a:solidFill>
                <a:latin typeface="Noto Sans CJK SC"/>
              </a:defRPr>
              <a:lnSpc>
                <a:spcPct val="160000"/>
              </a:lnSpc>
            </a:pPr>
            <a:r>
              <a:t>—— 停滞 ——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0" y="1188720"/>
            <a:ext cx="292608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刻意进步（1%的人）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1691640"/>
            <a:ext cx="475488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今天做了，发现哪里不够好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明天针对"不够好"刻意调整，比昨天好 1%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后天又发现新的"不够好"，再调整</a:t>
            </a:r>
          </a:p>
        </p:txBody>
      </p:sp>
      <p:sp>
        <p:nvSpPr>
          <p:cNvPr id="11" name="Up Arrow 10"/>
          <p:cNvSpPr/>
          <p:nvPr/>
        </p:nvSpPr>
        <p:spPr>
          <a:xfrm>
            <a:off x="8046720" y="3383280"/>
            <a:ext cx="274320" cy="640080"/>
          </a:xfrm>
          <a:prstGeom prst="up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384048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400" b="0">
                <a:solidFill>
                  <a:srgbClr val="13795B"/>
                </a:solidFill>
                <a:latin typeface="Noto Sans CJK SC"/>
              </a:defRPr>
              <a:lnSpc>
                <a:spcPct val="160000"/>
              </a:lnSpc>
            </a:pPr>
            <a:r>
              <a:t>↑ 持续增长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443484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"持续进步，不是量的累积，是质的迭代"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5303520"/>
            <a:ext cx="10728655" cy="86868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31520" y="5303520"/>
            <a:ext cx="36576" cy="86868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188720" y="5394960"/>
            <a:ext cx="9814255" cy="685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800" b="0">
                <a:solidFill>
                  <a:srgbClr val="1E293B"/>
                </a:solidFill>
                <a:latin typeface="Noto Sans CJK SC"/>
              </a:defRPr>
              <a:lnSpc>
                <a:spcPct val="150000"/>
              </a:lnSpc>
            </a:pPr>
            <a:r>
              <a:t>真正的复盘不是"我们做完了"，而是"下次怎么做能比这次好 1%？"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91440"/>
            <a:ext cx="1371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1">
                <a:solidFill>
                  <a:srgbClr val="1D4ED8"/>
                </a:solidFill>
                <a:latin typeface="Noto Sans CJK SC"/>
              </a:defRPr>
              <a:lnSpc>
                <a:spcPct val="160000"/>
              </a:lnSpc>
            </a:pPr>
            <a:r>
              <a:t>第四层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4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"同一个方向上持续刻意进步"的前提是什么？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10728655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一个人凭什么能在一个方向上持续五年、十年、甚至一辈子？</a:t>
            </a:r>
          </a:p>
        </p:txBody>
      </p:sp>
      <p:sp>
        <p:nvSpPr>
          <p:cNvPr id="5" name="Rectangle 4"/>
          <p:cNvSpPr/>
          <p:nvPr/>
        </p:nvSpPr>
        <p:spPr>
          <a:xfrm>
            <a:off x="1371600" y="1463040"/>
            <a:ext cx="9144000" cy="146304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645920" y="1600200"/>
            <a:ext cx="219456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Noto Sans CJK SC"/>
              </a:defRPr>
            </a:pPr>
            <a:r>
              <a:t>没有志向的人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45920" y="2103120"/>
            <a:ext cx="841248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遇到瓶颈 → "换个方向吧"　　永远在"入门"，永远无法进入"深度"</a:t>
            </a:r>
          </a:p>
        </p:txBody>
      </p:sp>
      <p:sp>
        <p:nvSpPr>
          <p:cNvPr id="8" name="Right Arrow 7"/>
          <p:cNvSpPr/>
          <p:nvPr/>
        </p:nvSpPr>
        <p:spPr>
          <a:xfrm>
            <a:off x="6217920" y="2560320"/>
            <a:ext cx="1371600" cy="137160"/>
          </a:xfrm>
          <a:prstGeom prst="right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ight Arrow 8"/>
          <p:cNvSpPr/>
          <p:nvPr/>
        </p:nvSpPr>
        <p:spPr>
          <a:xfrm>
            <a:off x="7132320" y="2423160"/>
            <a:ext cx="1371600" cy="137160"/>
          </a:xfrm>
          <a:prstGeom prst="right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ight Arrow 9"/>
          <p:cNvSpPr/>
          <p:nvPr/>
        </p:nvSpPr>
        <p:spPr>
          <a:xfrm>
            <a:off x="8046720" y="2560320"/>
            <a:ext cx="1371600" cy="137160"/>
          </a:xfrm>
          <a:prstGeom prst="right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371600" y="3200400"/>
            <a:ext cx="9144000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371600" y="3474720"/>
            <a:ext cx="9144000" cy="146304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371600" y="3474720"/>
            <a:ext cx="54864" cy="1463040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645920" y="3611880"/>
            <a:ext cx="219456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Noto Sans CJK SC"/>
              </a:defRPr>
            </a:pPr>
            <a:r>
              <a:t>有志向的人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45920" y="4114800"/>
            <a:ext cx="841248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卡住了 → "这里一定有我还不知道的东西，我得把它挖出来" → 深挖 → 突破</a:t>
            </a:r>
          </a:p>
        </p:txBody>
      </p:sp>
      <p:sp>
        <p:nvSpPr>
          <p:cNvPr id="16" name="Up Arrow 15"/>
          <p:cNvSpPr/>
          <p:nvPr/>
        </p:nvSpPr>
        <p:spPr>
          <a:xfrm>
            <a:off x="5943600" y="4160520"/>
            <a:ext cx="201168" cy="457200"/>
          </a:xfrm>
          <a:prstGeom prst="up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Up Arrow 16"/>
          <p:cNvSpPr/>
          <p:nvPr/>
        </p:nvSpPr>
        <p:spPr>
          <a:xfrm>
            <a:off x="7132320" y="4160520"/>
            <a:ext cx="201168" cy="457200"/>
          </a:xfrm>
          <a:prstGeom prst="up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Up Arrow 17"/>
          <p:cNvSpPr/>
          <p:nvPr/>
        </p:nvSpPr>
        <p:spPr>
          <a:xfrm>
            <a:off x="8321040" y="4160520"/>
            <a:ext cx="201168" cy="457200"/>
          </a:xfrm>
          <a:prstGeom prst="up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31520" y="521208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"志向，就是那个让你卡住了也不放弃的东西"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8288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创新力的完整认知链条</a:t>
            </a:r>
          </a:p>
        </p:txBody>
      </p:sp>
      <p:sp>
        <p:nvSpPr>
          <p:cNvPr id="3" name="Oval 2"/>
          <p:cNvSpPr/>
          <p:nvPr/>
        </p:nvSpPr>
        <p:spPr>
          <a:xfrm>
            <a:off x="1546707" y="1783080"/>
            <a:ext cx="1417320" cy="1417320"/>
          </a:xfrm>
          <a:prstGeom prst="ellipse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 b="1">
                <a:solidFill>
                  <a:srgbClr val="FFFFFF"/>
                </a:solidFill>
                <a:latin typeface="Noto Sans CJK SC"/>
              </a:defRPr>
            </a:pPr>
            <a:r>
              <a:t>提问能力</a:t>
            </a:r>
            <a:br/>
            <a:r>
              <a:t>（起点）</a:t>
            </a:r>
          </a:p>
        </p:txBody>
      </p:sp>
      <p:sp>
        <p:nvSpPr>
          <p:cNvPr id="4" name="Right Arrow 3"/>
          <p:cNvSpPr/>
          <p:nvPr/>
        </p:nvSpPr>
        <p:spPr>
          <a:xfrm>
            <a:off x="3000603" y="2418588"/>
            <a:ext cx="448056" cy="146304"/>
          </a:xfrm>
          <a:prstGeom prst="rightArrow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3466947" y="1920240"/>
            <a:ext cx="1417320" cy="1417320"/>
          </a:xfrm>
          <a:prstGeom prst="ellipse">
            <a:avLst/>
          </a:prstGeom>
          <a:solidFill>
            <a:srgbClr val="256F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 b="1">
                <a:solidFill>
                  <a:srgbClr val="FFFFFF"/>
                </a:solidFill>
                <a:latin typeface="Noto Sans CJK SC"/>
              </a:defRPr>
            </a:pPr>
            <a:r>
              <a:t>高质量提问</a:t>
            </a:r>
            <a:br/>
            <a:r>
              <a:t>（来自深度）</a:t>
            </a:r>
          </a:p>
        </p:txBody>
      </p:sp>
      <p:sp>
        <p:nvSpPr>
          <p:cNvPr id="6" name="Right Arrow 5"/>
          <p:cNvSpPr/>
          <p:nvPr/>
        </p:nvSpPr>
        <p:spPr>
          <a:xfrm>
            <a:off x="4920843" y="2555748"/>
            <a:ext cx="448056" cy="146304"/>
          </a:xfrm>
          <a:prstGeom prst="rightArrow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5387187" y="2011680"/>
            <a:ext cx="1417320" cy="1417320"/>
          </a:xfrm>
          <a:prstGeom prst="ellipse">
            <a:avLst/>
          </a:prstGeom>
          <a:solidFill>
            <a:srgbClr val="178A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 b="1">
                <a:solidFill>
                  <a:srgbClr val="FFFFFF"/>
                </a:solidFill>
                <a:latin typeface="Noto Sans CJK SC"/>
              </a:defRPr>
            </a:pPr>
            <a:r>
              <a:t>同一个方向</a:t>
            </a:r>
            <a:br/>
            <a:r>
              <a:t>刻意进步（深度来源）</a:t>
            </a:r>
          </a:p>
        </p:txBody>
      </p:sp>
      <p:sp>
        <p:nvSpPr>
          <p:cNvPr id="8" name="Right Arrow 7"/>
          <p:cNvSpPr/>
          <p:nvPr/>
        </p:nvSpPr>
        <p:spPr>
          <a:xfrm>
            <a:off x="6841083" y="2647188"/>
            <a:ext cx="448056" cy="146304"/>
          </a:xfrm>
          <a:prstGeom prst="rightArrow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307427" y="1920240"/>
            <a:ext cx="1417320" cy="1417320"/>
          </a:xfrm>
          <a:prstGeom prst="ellipse">
            <a:avLst/>
          </a:prstGeom>
          <a:solidFill>
            <a:srgbClr val="9B6C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 b="1">
                <a:solidFill>
                  <a:srgbClr val="FFFFFF"/>
                </a:solidFill>
                <a:latin typeface="Noto Sans CJK SC"/>
              </a:defRPr>
            </a:pPr>
            <a:r>
              <a:t>志向</a:t>
            </a:r>
            <a:br/>
            <a:r>
              <a:t>（动力源泉）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8761323" y="2555748"/>
            <a:ext cx="448056" cy="146304"/>
          </a:xfrm>
          <a:prstGeom prst="rightArrow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9227667" y="1783080"/>
            <a:ext cx="1417320" cy="1417320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 b="1">
                <a:solidFill>
                  <a:srgbClr val="FFFFFF"/>
                </a:solidFill>
                <a:latin typeface="Noto Sans CJK SC"/>
              </a:defRPr>
            </a:pPr>
            <a:r>
              <a:t>创新力</a:t>
            </a:r>
            <a:br/>
            <a:r>
              <a:t>（自然溢出）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40233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"创新力正是在卡住→深挖→突破→再卡住→再深挖→再突破这个循环中，长出来的"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31520" y="5029200"/>
            <a:ext cx="10728655" cy="118872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31520" y="5029200"/>
            <a:ext cx="36576" cy="1188720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88720" y="5120640"/>
            <a:ext cx="9814255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000" b="0">
                <a:solidFill>
                  <a:srgbClr val="1E293B"/>
                </a:solidFill>
                <a:latin typeface="Noto Sans CJK SC"/>
              </a:defRPr>
              <a:lnSpc>
                <a:spcPct val="150000"/>
              </a:lnSpc>
            </a:pPr>
            <a:r>
              <a:t>创新力不是终点，是过程。每一个卡住的地方，都是创新力的起跑线。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Freeform 1"/>
          <p:cNvSpPr/>
          <p:nvPr/>
        </p:nvSpPr>
        <p:spPr>
          <a:xfrm>
            <a:off x="3809847" y="1828800"/>
            <a:ext cx="4572000" cy="5029200"/>
          </a:xfrm>
          <a:custGeom>
            <a:avLst/>
            <a:gdLst/>
            <a:ahLst/>
            <a:cxnLst/>
            <a:rect l="l" t="t" r="r" b="b"/>
            <a:pathLst>
              <a:path w="4572000" h="5029200">
                <a:moveTo>
                  <a:pt x="0" y="5029200"/>
                </a:moveTo>
                <a:lnTo>
                  <a:pt x="4572000" y="5029200"/>
                </a:lnTo>
                <a:lnTo>
                  <a:pt x="2971800" y="0"/>
                </a:lnTo>
                <a:lnTo>
                  <a:pt x="1600200" y="0"/>
                </a:lnTo>
                <a:lnTo>
                  <a:pt x="0" y="5029200"/>
                </a:lnTo>
                <a:close/>
              </a:path>
            </a:pathLst>
          </a:custGeom>
          <a:ln>
            <a:noFill/>
          </a:ln>
          <a:solidFill>
            <a:srgbClr val="B7791F">
              <a:alpha val="12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Freeform 2"/>
          <p:cNvSpPr/>
          <p:nvPr/>
        </p:nvSpPr>
        <p:spPr>
          <a:xfrm>
            <a:off x="2895447" y="2743200"/>
            <a:ext cx="6400800" cy="4114800"/>
          </a:xfrm>
          <a:custGeom>
            <a:avLst/>
            <a:gdLst/>
            <a:ahLst/>
            <a:cxnLst/>
            <a:rect l="l" t="t" r="r" b="b"/>
            <a:pathLst>
              <a:path w="6400800" h="4114800">
                <a:moveTo>
                  <a:pt x="0" y="4114800"/>
                </a:moveTo>
                <a:lnTo>
                  <a:pt x="6400800" y="4114800"/>
                </a:lnTo>
                <a:lnTo>
                  <a:pt x="4343400" y="0"/>
                </a:lnTo>
                <a:lnTo>
                  <a:pt x="2057400" y="0"/>
                </a:lnTo>
                <a:lnTo>
                  <a:pt x="0" y="4114800"/>
                </a:lnTo>
                <a:close/>
              </a:path>
            </a:pathLst>
          </a:custGeom>
          <a:ln>
            <a:noFill/>
          </a:ln>
          <a:solidFill>
            <a:srgbClr val="B7791F">
              <a:alpha val="6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731520"/>
            <a:ext cx="10728655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FFFFFF"/>
                </a:solidFill>
                <a:latin typeface="Noto Serif CJK SC"/>
              </a:defRPr>
              <a:lnSpc>
                <a:spcPct val="160000"/>
              </a:lnSpc>
            </a:pPr>
            <a:r>
              <a:t>下篇预告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2011680"/>
            <a:ext cx="91440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Noto Serif CJK SC"/>
              </a:defRPr>
              <a:lnSpc>
                <a:spcPct val="140000"/>
              </a:lnSpc>
            </a:pPr>
            <a:r>
              <a:t>有志向的孩子和没有志向的孩子，</a:t>
            </a:r>
            <a:br/>
            <a:r>
              <a:t>在创新力上的差别到底有多大？</a:t>
            </a:r>
          </a:p>
        </p:txBody>
      </p:sp>
      <p:sp>
        <p:nvSpPr>
          <p:cNvPr id="6" name="Rectangle 5"/>
          <p:cNvSpPr/>
          <p:nvPr/>
        </p:nvSpPr>
        <p:spPr>
          <a:xfrm>
            <a:off x="3931920" y="3566160"/>
            <a:ext cx="4297680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1440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40000"/>
              </a:lnSpc>
            </a:pPr>
            <a:r>
              <a:t>这个差别，是"自己挖出答案"</a:t>
            </a:r>
            <a:br/>
            <a:r>
              <a:t>和"永远等别人给答案"的差别</a:t>
            </a:r>
          </a:p>
        </p:txBody>
      </p:sp>
      <p:sp>
        <p:nvSpPr>
          <p:cNvPr id="8" name="Rectangle 7"/>
          <p:cNvSpPr/>
          <p:nvPr/>
        </p:nvSpPr>
        <p:spPr>
          <a:xfrm>
            <a:off x="3931920" y="5303520"/>
            <a:ext cx="4297680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00400" y="5577840"/>
            <a:ext cx="57607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Noto Sans CJK SC"/>
              </a:defRPr>
              <a:lnSpc>
                <a:spcPct val="160000"/>
              </a:lnSpc>
            </a:pPr>
            <a:r>
              <a:t>敬请期待 · 立大志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